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78" r:id="rId4"/>
    <p:sldId id="290" r:id="rId5"/>
    <p:sldId id="291" r:id="rId6"/>
    <p:sldId id="293" r:id="rId7"/>
    <p:sldId id="29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rben Jensen" initials="TR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3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3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528EE-CCB5-489D-8AF2-BF1EC60547AB}" type="datetimeFigureOut">
              <a:rPr lang="da-DK" smtClean="0"/>
              <a:t>01-07-2021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86127-10CD-4946-B1AB-B8451EB937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139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5D23D-C0CB-4BB1-9EA8-D861B7FF8E60}" type="datetimeFigureOut">
              <a:rPr lang="da-DK" smtClean="0"/>
              <a:t>01-07-2021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20FB5-4D07-4BD6-99D2-1F83287C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57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PPT-baggrund UIB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67592" y="2146201"/>
            <a:ext cx="8177984" cy="61121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84908" y="2857371"/>
            <a:ext cx="8162637" cy="120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pic>
        <p:nvPicPr>
          <p:cNvPr id="2" name="Billede 1" descr="UIB_SIRI_DK_SH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" y="447519"/>
            <a:ext cx="1894800" cy="1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3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053652"/>
            <a:ext cx="7975600" cy="4123311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52551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PPT-baggrund UIBM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92" y="2146201"/>
            <a:ext cx="8177984" cy="61121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4908" y="2857371"/>
            <a:ext cx="8162637" cy="120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pic>
        <p:nvPicPr>
          <p:cNvPr id="7" name="Billede 6" descr="UIB_SIRI_DK_SH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" y="447519"/>
            <a:ext cx="1894800" cy="1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8978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PPT-baggrund UIBM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92" y="2146201"/>
            <a:ext cx="8177984" cy="61121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84908" y="2857371"/>
            <a:ext cx="8162637" cy="120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pic>
        <p:nvPicPr>
          <p:cNvPr id="9" name="Billede 8" descr="UIB_SIRI_DK_SH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" y="447519"/>
            <a:ext cx="1894800" cy="1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8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PPT-baggrund UIBM 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illede 4" descr="UIB_SIRI_DK_SH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" y="447519"/>
            <a:ext cx="1894800" cy="1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80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18409"/>
            <a:ext cx="4629150" cy="404264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1841500"/>
            <a:ext cx="3039269" cy="4027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4636" y="365127"/>
            <a:ext cx="7960714" cy="879058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9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PT-baggrund Hvid UIB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7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1D110F-3F4E-48D9-B8AA-5D0E825AFDBA}" type="datetime1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lede 8" descr="UIB_SIRI_DK_RGB_POS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5" y="5386126"/>
            <a:ext cx="1505241" cy="1202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675" r:id="rId14"/>
    <p:sldLayoutId id="2147483662" r:id="rId15"/>
    <p:sldLayoutId id="2147483663" r:id="rId16"/>
    <p:sldLayoutId id="2147483669" r:id="rId17"/>
    <p:sldLayoutId id="2147483668" r:id="rId18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ronasmitte.dk/raad-og-regler/emner/rejser-til-eller-via-danmark/kategorisering-af-land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81769" y="3173985"/>
            <a:ext cx="8177984" cy="1071920"/>
          </a:xfrm>
        </p:spPr>
        <p:txBody>
          <a:bodyPr>
            <a:noAutofit/>
          </a:bodyPr>
          <a:lstStyle/>
          <a:p>
            <a:pPr algn="ctr"/>
            <a:r>
              <a:rPr lang="da-DK" dirty="0"/>
              <a:t>Møde med højskolerne den 30. juni 2021</a:t>
            </a:r>
            <a:br>
              <a:rPr lang="da-DK" dirty="0"/>
            </a:br>
            <a:r>
              <a:rPr lang="da-DK" dirty="0"/>
              <a:t>3. landsstatsborgere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506172" y="5749409"/>
            <a:ext cx="8162637" cy="1206500"/>
          </a:xfrm>
        </p:spPr>
        <p:txBody>
          <a:bodyPr>
            <a:normAutofit/>
          </a:bodyPr>
          <a:lstStyle/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24188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01" y="436627"/>
            <a:ext cx="7960714" cy="879058"/>
          </a:xfrm>
        </p:spPr>
        <p:txBody>
          <a:bodyPr>
            <a:normAutofit/>
          </a:bodyPr>
          <a:lstStyle/>
          <a:p>
            <a:pPr algn="ctr"/>
            <a:r>
              <a:rPr lang="da-DK" sz="3000" dirty="0" err="1">
                <a:solidFill>
                  <a:srgbClr val="006666"/>
                </a:solidFill>
              </a:rPr>
              <a:t>Corona</a:t>
            </a:r>
            <a:r>
              <a:rPr lang="da-DK" sz="3000" dirty="0">
                <a:solidFill>
                  <a:srgbClr val="006666"/>
                </a:solidFill>
              </a:rPr>
              <a:t>-restriktioner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5573" y="1663701"/>
            <a:ext cx="7975600" cy="3860800"/>
          </a:xfrm>
        </p:spPr>
        <p:txBody>
          <a:bodyPr>
            <a:normAutofit fontScale="70000" lnSpcReduction="20000"/>
          </a:bodyPr>
          <a:lstStyle/>
          <a:p>
            <a:r>
              <a:rPr lang="da-DK" dirty="0">
                <a:solidFill>
                  <a:srgbClr val="006666"/>
                </a:solidFill>
                <a:latin typeface="+mn-lt"/>
              </a:rPr>
              <a:t>Tjek coronasmitte.dk for hvilke lande, der er røde om hvor der ikke kan indrejses fra. Det er opholdsland og ikke nationalitet der gælder.</a:t>
            </a:r>
          </a:p>
          <a:p>
            <a:endParaRPr lang="da-DK" dirty="0">
              <a:solidFill>
                <a:srgbClr val="006666"/>
              </a:solidFill>
              <a:latin typeface="+mn-lt"/>
            </a:endParaRPr>
          </a:p>
          <a:p>
            <a:r>
              <a:rPr lang="da-DK" dirty="0">
                <a:solidFill>
                  <a:srgbClr val="006666"/>
                </a:solidFill>
                <a:latin typeface="+mn-lt"/>
                <a:hlinkClick r:id="rId2"/>
              </a:rPr>
              <a:t>https://coronasmitte.dk/raad-og-regler/emner/rejser-til-eller-via-danmark/kategorisering-af-lande</a:t>
            </a:r>
            <a:endParaRPr lang="da-DK" dirty="0">
              <a:solidFill>
                <a:srgbClr val="006666"/>
              </a:solidFill>
              <a:latin typeface="+mn-lt"/>
            </a:endParaRPr>
          </a:p>
          <a:p>
            <a:endParaRPr lang="da-DK" dirty="0">
              <a:solidFill>
                <a:srgbClr val="006666"/>
              </a:solidFill>
              <a:latin typeface="+mn-lt"/>
            </a:endParaRPr>
          </a:p>
          <a:p>
            <a:r>
              <a:rPr lang="da-DK" dirty="0">
                <a:solidFill>
                  <a:srgbClr val="006666"/>
                </a:solidFill>
                <a:latin typeface="+mn-lt"/>
              </a:rPr>
              <a:t>Anerkendelsesværdige formål:</a:t>
            </a:r>
          </a:p>
          <a:p>
            <a:endParaRPr lang="da-DK" dirty="0">
              <a:solidFill>
                <a:srgbClr val="006666"/>
              </a:solidFill>
              <a:latin typeface="+mn-lt"/>
            </a:endParaRPr>
          </a:p>
          <a:p>
            <a:r>
              <a:rPr lang="da-DK" dirty="0">
                <a:solidFill>
                  <a:srgbClr val="006666"/>
                </a:solidFill>
                <a:latin typeface="+mn-lt"/>
              </a:rPr>
              <a:t>Du må rejse ind i Danmark, hvis du er højskoleelev, eller optaget på en åben folkehøjskole, uanset opholdets længde. Folkehøjskolen skal være godkendt efter Lov om Folkehøjskoler.  </a:t>
            </a:r>
          </a:p>
          <a:p>
            <a:r>
              <a:rPr lang="da-DK" dirty="0">
                <a:solidFill>
                  <a:srgbClr val="006666"/>
                </a:solidFill>
                <a:latin typeface="+mn-lt"/>
              </a:rPr>
              <a:t>Bekræftelse fra folkehøjskolen på, at du er indskrevet på højskolen, og at højskolen er åben.</a:t>
            </a:r>
          </a:p>
          <a:p>
            <a:r>
              <a:rPr lang="da-DK" dirty="0">
                <a:solidFill>
                  <a:srgbClr val="006666"/>
                </a:solidFill>
                <a:latin typeface="+mn-lt"/>
              </a:rPr>
              <a:t>Du skal desuden kunne fremvise en negativ PCR-test, som er foretaget højst 72 timer inden indrejsetidspunktet eller en negativ antigentest, som er foretaget højst 48 timer inden indrejsetidspunktet.</a:t>
            </a:r>
          </a:p>
          <a:p>
            <a:endParaRPr lang="da-DK" dirty="0">
              <a:solidFill>
                <a:srgbClr val="0066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83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01" y="556513"/>
            <a:ext cx="7960714" cy="879058"/>
          </a:xfrm>
        </p:spPr>
        <p:txBody>
          <a:bodyPr>
            <a:normAutofit/>
          </a:bodyPr>
          <a:lstStyle/>
          <a:p>
            <a:pPr algn="ctr"/>
            <a:r>
              <a:rPr lang="da-DK" sz="3000" dirty="0">
                <a:solidFill>
                  <a:srgbClr val="006666"/>
                </a:solidFill>
              </a:rPr>
              <a:t>Huskeseddel til eleverne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5573" y="1970568"/>
            <a:ext cx="7975600" cy="29163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6666"/>
                </a:solidFill>
                <a:latin typeface="+mn-lt"/>
              </a:rPr>
              <a:t>Vi har 60 dages sagsbehandlingstid, så hjælp jeres elever med at minde dem om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6666"/>
                </a:solidFill>
                <a:latin typeface="+mn-lt"/>
              </a:rPr>
              <a:t>Underskrift skal være på tro- og loveerklæring som skal printes ud ikke på et blankt stykke papir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6666"/>
                </a:solidFill>
                <a:latin typeface="+mn-lt"/>
              </a:rPr>
              <a:t>Alle passider skal vedlægges inklusiv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rgbClr val="0066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44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000" dirty="0">
                <a:solidFill>
                  <a:srgbClr val="006666"/>
                </a:solidFill>
              </a:rPr>
              <a:t>CPR nummer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75653" y="171529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En elev der har gået på forårskursus og nu skal på efterårskursus beholder deres CPR nummer men skal huske at melde adresseændring hvis vedkommende skifter højskole.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000" dirty="0">
                <a:solidFill>
                  <a:srgbClr val="006666"/>
                </a:solidFill>
              </a:rPr>
              <a:t>Periode 3. landsborgere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46150" y="2146016"/>
            <a:ext cx="7975600" cy="4123311"/>
          </a:xfrm>
        </p:spPr>
        <p:txBody>
          <a:bodyPr>
            <a:normAutofit fontScale="47500" lnSpcReduction="20000"/>
          </a:bodyPr>
          <a:lstStyle/>
          <a:p>
            <a:r>
              <a:rPr lang="da-DK" sz="3400" dirty="0">
                <a:solidFill>
                  <a:srgbClr val="006666"/>
                </a:solidFill>
                <a:latin typeface="+mn-lt"/>
              </a:rPr>
              <a:t>Eleven har ST-1 frem til d. 13.07.2021. Hun får søgt en ny ST-1 til et kursus der starter d. 11.08 inden hendes nuværende opholdstilladelse udløber. </a:t>
            </a:r>
          </a:p>
          <a:p>
            <a:endParaRPr lang="da-DK" sz="3400" dirty="0">
              <a:solidFill>
                <a:srgbClr val="006666"/>
              </a:solidFill>
              <a:latin typeface="+mn-lt"/>
            </a:endParaRPr>
          </a:p>
          <a:p>
            <a:r>
              <a:rPr lang="da-DK" sz="3400" dirty="0">
                <a:solidFill>
                  <a:srgbClr val="006666"/>
                </a:solidFill>
                <a:latin typeface="+mn-lt"/>
              </a:rPr>
              <a:t>Vi behandler sagen i dag, så gives tilladelse fra 14. juli 2021, da gives 30 dage før og 14 dage efter selve kurset medmindre som i dette tilfælde at vedkommende har tilladelse til 13. juli.</a:t>
            </a:r>
          </a:p>
          <a:p>
            <a:endParaRPr lang="da-DK" sz="3400" dirty="0">
              <a:solidFill>
                <a:srgbClr val="006666"/>
              </a:solidFill>
              <a:latin typeface="+mn-lt"/>
            </a:endParaRPr>
          </a:p>
          <a:p>
            <a:r>
              <a:rPr lang="da-DK" sz="3400" dirty="0">
                <a:solidFill>
                  <a:srgbClr val="006666"/>
                </a:solidFill>
                <a:latin typeface="+mn-lt"/>
              </a:rPr>
              <a:t>Bemærk at hvis kurset først starter 30. august giver vi den nye tilladelse fra 30. juli 2021.</a:t>
            </a:r>
          </a:p>
          <a:p>
            <a:endParaRPr lang="da-DK" sz="3400" dirty="0">
              <a:solidFill>
                <a:srgbClr val="006666"/>
              </a:solidFill>
              <a:latin typeface="+mn-lt"/>
            </a:endParaRPr>
          </a:p>
          <a:p>
            <a:r>
              <a:rPr lang="da-DK" sz="3400" dirty="0">
                <a:solidFill>
                  <a:srgbClr val="006666"/>
                </a:solidFill>
                <a:latin typeface="+mn-lt"/>
              </a:rPr>
              <a:t>Det betyder at visumfrie statsborgere har ret til at være i DK på visumfrit ophold med visumpligtige statsborgere skal rejse ud af Schengen. </a:t>
            </a:r>
          </a:p>
          <a:p>
            <a:endParaRPr lang="da-DK" sz="3400" dirty="0">
              <a:solidFill>
                <a:srgbClr val="006666"/>
              </a:solidFill>
              <a:latin typeface="+mn-lt"/>
            </a:endParaRPr>
          </a:p>
          <a:p>
            <a:r>
              <a:rPr lang="da-DK" sz="3400" dirty="0">
                <a:solidFill>
                  <a:srgbClr val="006666"/>
                </a:solidFill>
                <a:latin typeface="+mn-lt"/>
              </a:rPr>
              <a:t>Tyggegummireglen er afskaffet dvs. behøver ikke længere at rejse en tur over grænsen for at få aktiveret visumfrit ophold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6747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000" dirty="0">
                <a:solidFill>
                  <a:srgbClr val="006666"/>
                </a:solidFill>
              </a:rPr>
              <a:t>Forstandererklæring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006666"/>
                </a:solidFill>
                <a:latin typeface="+mn-lt"/>
              </a:rPr>
              <a:t>Forstandererklæring på online ansøgning, Part 1 virker ikke. </a:t>
            </a:r>
          </a:p>
          <a:p>
            <a:endParaRPr lang="da-DK" dirty="0">
              <a:solidFill>
                <a:srgbClr val="006666"/>
              </a:solidFill>
              <a:latin typeface="+mn-lt"/>
            </a:endParaRPr>
          </a:p>
          <a:p>
            <a:r>
              <a:rPr lang="da-DK" dirty="0">
                <a:solidFill>
                  <a:srgbClr val="006666"/>
                </a:solidFill>
                <a:latin typeface="+mn-lt"/>
              </a:rPr>
              <a:t>Svar: det virker fortsat ikke. Der arbejdes på sigt på nye onlineansøgningsskemaer, men indtil videre skal den printes ud og afleveres som separat dokument som sædvanligt</a:t>
            </a:r>
          </a:p>
          <a:p>
            <a:endParaRPr lang="da-DK" dirty="0">
              <a:solidFill>
                <a:srgbClr val="006666"/>
              </a:solidFill>
              <a:latin typeface="+mn-lt"/>
            </a:endParaRPr>
          </a:p>
          <a:p>
            <a:r>
              <a:rPr lang="da-DK" dirty="0">
                <a:solidFill>
                  <a:srgbClr val="006666"/>
                </a:solidFill>
                <a:latin typeface="+mn-lt"/>
              </a:rPr>
              <a:t>Husk at det er forstanderen der skal skrive under </a:t>
            </a:r>
            <a:r>
              <a:rPr lang="da-DK" dirty="0">
                <a:solidFill>
                  <a:srgbClr val="006666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da-DK" dirty="0">
              <a:solidFill>
                <a:srgbClr val="0066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43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000" dirty="0">
                <a:solidFill>
                  <a:srgbClr val="006666"/>
                </a:solidFill>
              </a:rPr>
              <a:t>Kontaktperson-ordning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>
                <a:solidFill>
                  <a:srgbClr val="006666"/>
                </a:solidFill>
                <a:latin typeface="+mn-lt"/>
              </a:rPr>
              <a:t>2 højskoler har pt. en sådan ordning</a:t>
            </a:r>
          </a:p>
          <a:p>
            <a:endParaRPr lang="da-DK" dirty="0">
              <a:solidFill>
                <a:srgbClr val="006666"/>
              </a:solidFill>
              <a:latin typeface="+mn-lt"/>
            </a:endParaRPr>
          </a:p>
          <a:p>
            <a:r>
              <a:rPr lang="da-DK" dirty="0">
                <a:solidFill>
                  <a:srgbClr val="006666"/>
                </a:solidFill>
                <a:latin typeface="+mn-lt"/>
              </a:rPr>
              <a:t>Er alene vedledning om regler samt afholdelse af årligt møde</a:t>
            </a:r>
          </a:p>
          <a:p>
            <a:endParaRPr lang="da-DK" dirty="0">
              <a:solidFill>
                <a:srgbClr val="006666"/>
              </a:solidFill>
              <a:latin typeface="+mn-lt"/>
            </a:endParaRPr>
          </a:p>
          <a:p>
            <a:r>
              <a:rPr lang="da-DK" dirty="0">
                <a:solidFill>
                  <a:srgbClr val="006666"/>
                </a:solidFill>
                <a:latin typeface="+mn-lt"/>
              </a:rPr>
              <a:t>Kræver som udgangspunkt et optag af 3. landsstatsborgere af et vist omfang</a:t>
            </a:r>
          </a:p>
          <a:p>
            <a:endParaRPr lang="da-DK" dirty="0">
              <a:solidFill>
                <a:srgbClr val="006666"/>
              </a:solidFill>
              <a:latin typeface="+mn-lt"/>
            </a:endParaRPr>
          </a:p>
          <a:p>
            <a:r>
              <a:rPr lang="da-DK" dirty="0">
                <a:solidFill>
                  <a:srgbClr val="006666"/>
                </a:solidFill>
                <a:latin typeface="+mn-lt"/>
              </a:rPr>
              <a:t>Der besvares ikke status opkald ved en sådan ordning, der skal fortsat ringes ind </a:t>
            </a:r>
            <a:r>
              <a:rPr lang="da-DK">
                <a:solidFill>
                  <a:srgbClr val="006666"/>
                </a:solidFill>
                <a:latin typeface="+mn-lt"/>
              </a:rPr>
              <a:t>på studie-linien</a:t>
            </a:r>
            <a:r>
              <a:rPr lang="da-DK" dirty="0">
                <a:solidFill>
                  <a:srgbClr val="006666"/>
                </a:solidFill>
                <a:latin typeface="+mn-lt"/>
              </a:rPr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9763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31808</TotalTime>
  <Words>449</Words>
  <Application>Microsoft Office PowerPoint</Application>
  <PresentationFormat>Skærmshow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Palatino Linotype</vt:lpstr>
      <vt:lpstr>Executive</vt:lpstr>
      <vt:lpstr>Møde med højskolerne den 30. juni 2021 3. landsstatsborgere</vt:lpstr>
      <vt:lpstr>Corona-restriktioner</vt:lpstr>
      <vt:lpstr>Huskeseddel til eleverne</vt:lpstr>
      <vt:lpstr>CPR nummer</vt:lpstr>
      <vt:lpstr>Periode 3. landsborgere</vt:lpstr>
      <vt:lpstr>Forstandererklæring </vt:lpstr>
      <vt:lpstr>Kontaktperson-ordning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Hvid</dc:creator>
  <cp:lastModifiedBy>Sara Mortensen</cp:lastModifiedBy>
  <cp:revision>160</cp:revision>
  <cp:lastPrinted>2016-05-01T21:18:53Z</cp:lastPrinted>
  <dcterms:created xsi:type="dcterms:W3CDTF">2016-02-17T10:29:55Z</dcterms:created>
  <dcterms:modified xsi:type="dcterms:W3CDTF">2021-07-01T06:52:26Z</dcterms:modified>
</cp:coreProperties>
</file>